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9" r:id="rId2"/>
    <p:sldId id="260" r:id="rId3"/>
    <p:sldId id="261" r:id="rId4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68" d="100"/>
          <a:sy n="68" d="100"/>
        </p:scale>
        <p:origin x="81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AI-generated content may be incorrect.">
            <a:extLst>
              <a:ext uri="{FF2B5EF4-FFF2-40B4-BE49-F238E27FC236}">
                <a16:creationId xmlns:a16="http://schemas.microsoft.com/office/drawing/2014/main" id="{8A4A98FA-47DC-E58E-A8CA-2B0BFCA3AEA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6" r="12500"/>
          <a:stretch/>
        </p:blipFill>
        <p:spPr>
          <a:xfrm>
            <a:off x="0" y="-57150"/>
            <a:ext cx="18288000" cy="10401300"/>
          </a:xfrm>
          <a:prstGeom prst="rect">
            <a:avLst/>
          </a:prstGeom>
        </p:spPr>
      </p:pic>
      <p:pic>
        <p:nvPicPr>
          <p:cNvPr id="17" name="Picture 4" descr="Revandkar Ajinkya, PhD – IOR – Institute of Oncology Research">
            <a:extLst>
              <a:ext uri="{FF2B5EF4-FFF2-40B4-BE49-F238E27FC236}">
                <a16:creationId xmlns:a16="http://schemas.microsoft.com/office/drawing/2014/main" id="{C81B4731-04A8-52C4-DA10-EB11A13027D8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8627" y="3215915"/>
            <a:ext cx="2895600" cy="32937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CF1455F-4EEC-C121-2D3F-F2922A8787E0}"/>
              </a:ext>
            </a:extLst>
          </p:cNvPr>
          <p:cNvSpPr txBox="1"/>
          <p:nvPr/>
        </p:nvSpPr>
        <p:spPr>
          <a:xfrm>
            <a:off x="4347178" y="4411751"/>
            <a:ext cx="16784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INSERT YOUR PHOTO</a:t>
            </a:r>
          </a:p>
          <a:p>
            <a:pPr algn="ctr"/>
            <a:r>
              <a:rPr lang="en-US" b="1" dirty="0"/>
              <a:t>HERE </a:t>
            </a:r>
          </a:p>
        </p:txBody>
      </p:sp>
      <p:grpSp>
        <p:nvGrpSpPr>
          <p:cNvPr id="18" name="Group 23">
            <a:extLst>
              <a:ext uri="{FF2B5EF4-FFF2-40B4-BE49-F238E27FC236}">
                <a16:creationId xmlns:a16="http://schemas.microsoft.com/office/drawing/2014/main" id="{CB686AD7-1137-87E1-B636-AA14811EA6E1}"/>
              </a:ext>
            </a:extLst>
          </p:cNvPr>
          <p:cNvGrpSpPr/>
          <p:nvPr/>
        </p:nvGrpSpPr>
        <p:grpSpPr>
          <a:xfrm>
            <a:off x="2725735" y="6690227"/>
            <a:ext cx="4921385" cy="1769358"/>
            <a:chOff x="0" y="0"/>
            <a:chExt cx="1296167" cy="466004"/>
          </a:xfrm>
        </p:grpSpPr>
        <p:sp>
          <p:nvSpPr>
            <p:cNvPr id="19" name="Freeform 24">
              <a:extLst>
                <a:ext uri="{FF2B5EF4-FFF2-40B4-BE49-F238E27FC236}">
                  <a16:creationId xmlns:a16="http://schemas.microsoft.com/office/drawing/2014/main" id="{8B0EEDBD-C68B-E290-45C1-FDA8F902451C}"/>
                </a:ext>
              </a:extLst>
            </p:cNvPr>
            <p:cNvSpPr/>
            <p:nvPr/>
          </p:nvSpPr>
          <p:spPr>
            <a:xfrm>
              <a:off x="0" y="0"/>
              <a:ext cx="1296167" cy="466004"/>
            </a:xfrm>
            <a:custGeom>
              <a:avLst/>
              <a:gdLst/>
              <a:ahLst/>
              <a:cxnLst/>
              <a:rect l="l" t="t" r="r" b="b"/>
              <a:pathLst>
                <a:path w="1296167" h="466004">
                  <a:moveTo>
                    <a:pt x="17304" y="0"/>
                  </a:moveTo>
                  <a:lnTo>
                    <a:pt x="1278863" y="0"/>
                  </a:lnTo>
                  <a:cubicBezTo>
                    <a:pt x="1283452" y="0"/>
                    <a:pt x="1287854" y="1823"/>
                    <a:pt x="1291099" y="5068"/>
                  </a:cubicBezTo>
                  <a:cubicBezTo>
                    <a:pt x="1294344" y="8313"/>
                    <a:pt x="1296167" y="12715"/>
                    <a:pt x="1296167" y="17304"/>
                  </a:cubicBezTo>
                  <a:lnTo>
                    <a:pt x="1296167" y="448700"/>
                  </a:lnTo>
                  <a:cubicBezTo>
                    <a:pt x="1296167" y="453289"/>
                    <a:pt x="1294344" y="457690"/>
                    <a:pt x="1291099" y="460936"/>
                  </a:cubicBezTo>
                  <a:cubicBezTo>
                    <a:pt x="1287854" y="464181"/>
                    <a:pt x="1283452" y="466004"/>
                    <a:pt x="1278863" y="466004"/>
                  </a:cubicBezTo>
                  <a:lnTo>
                    <a:pt x="17304" y="466004"/>
                  </a:lnTo>
                  <a:cubicBezTo>
                    <a:pt x="12715" y="466004"/>
                    <a:pt x="8313" y="464181"/>
                    <a:pt x="5068" y="460936"/>
                  </a:cubicBezTo>
                  <a:cubicBezTo>
                    <a:pt x="1823" y="457690"/>
                    <a:pt x="0" y="453289"/>
                    <a:pt x="0" y="448700"/>
                  </a:cubicBezTo>
                  <a:lnTo>
                    <a:pt x="0" y="17304"/>
                  </a:lnTo>
                  <a:cubicBezTo>
                    <a:pt x="0" y="12715"/>
                    <a:pt x="1823" y="8313"/>
                    <a:pt x="5068" y="5068"/>
                  </a:cubicBezTo>
                  <a:cubicBezTo>
                    <a:pt x="8313" y="1823"/>
                    <a:pt x="12715" y="0"/>
                    <a:pt x="17304" y="0"/>
                  </a:cubicBezTo>
                  <a:close/>
                </a:path>
              </a:pathLst>
            </a:custGeom>
            <a:solidFill>
              <a:srgbClr val="FFFFFF"/>
            </a:solidFill>
            <a:ln w="57150" cap="sq">
              <a:solidFill>
                <a:srgbClr val="316390"/>
              </a:solidFill>
              <a:prstDash val="solid"/>
              <a:miter/>
            </a:ln>
          </p:spPr>
          <p:txBody>
            <a:bodyPr/>
            <a:lstStyle/>
            <a:p>
              <a:endParaRPr lang="en-MY"/>
            </a:p>
          </p:txBody>
        </p:sp>
        <p:sp>
          <p:nvSpPr>
            <p:cNvPr id="20" name="TextBox 25">
              <a:extLst>
                <a:ext uri="{FF2B5EF4-FFF2-40B4-BE49-F238E27FC236}">
                  <a16:creationId xmlns:a16="http://schemas.microsoft.com/office/drawing/2014/main" id="{4A2AFDAF-3360-0280-97FF-F9EBFB16CCD9}"/>
                </a:ext>
              </a:extLst>
            </p:cNvPr>
            <p:cNvSpPr txBox="1"/>
            <p:nvPr/>
          </p:nvSpPr>
          <p:spPr>
            <a:xfrm>
              <a:off x="0" y="-28575"/>
              <a:ext cx="1296167" cy="4945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34"/>
                </a:lnSpc>
              </a:pPr>
              <a:endParaRPr/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E22D3C3E-6970-09C5-B2D9-432933295CFC}"/>
              </a:ext>
            </a:extLst>
          </p:cNvPr>
          <p:cNvSpPr txBox="1"/>
          <p:nvPr/>
        </p:nvSpPr>
        <p:spPr>
          <a:xfrm>
            <a:off x="7647120" y="4610100"/>
            <a:ext cx="9650280" cy="26792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7048"/>
              </a:lnSpc>
              <a:spcBef>
                <a:spcPct val="0"/>
              </a:spcBef>
            </a:pP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ea typeface="League Gothic"/>
                <a:cs typeface="Arial" panose="020B0604020202020204" pitchFamily="34" charset="0"/>
                <a:sym typeface="League Gothic"/>
              </a:rPr>
              <a:t>BUILDING INFORMATION MODELING (BIM): </a:t>
            </a:r>
          </a:p>
          <a:p>
            <a:pPr algn="ctr">
              <a:lnSpc>
                <a:spcPts val="7048"/>
              </a:lnSpc>
              <a:spcBef>
                <a:spcPct val="0"/>
              </a:spcBef>
            </a:pP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ea typeface="League Gothic"/>
                <a:cs typeface="Arial" panose="020B0604020202020204" pitchFamily="34" charset="0"/>
                <a:sym typeface="League Gothic"/>
              </a:rPr>
              <a:t>BENEFITS, RISKS AND CHALLENGES</a:t>
            </a:r>
          </a:p>
          <a:p>
            <a:pPr algn="ctr">
              <a:lnSpc>
                <a:spcPts val="7048"/>
              </a:lnSpc>
              <a:spcBef>
                <a:spcPct val="0"/>
              </a:spcBef>
            </a:pP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ea typeface="League Gothic"/>
                <a:cs typeface="Arial" panose="020B0604020202020204" pitchFamily="34" charset="0"/>
                <a:sym typeface="League Gothic"/>
              </a:rPr>
              <a:t>[E04]</a:t>
            </a:r>
            <a:endParaRPr lang="en-MY" sz="3200" b="1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6728F65-4D90-040A-9123-2239318BBC4B}"/>
              </a:ext>
            </a:extLst>
          </p:cNvPr>
          <p:cNvSpPr txBox="1"/>
          <p:nvPr/>
        </p:nvSpPr>
        <p:spPr>
          <a:xfrm>
            <a:off x="2900426" y="6927870"/>
            <a:ext cx="4572000" cy="12940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1800" b="1" dirty="0" err="1">
                <a:solidFill>
                  <a:srgbClr val="000000"/>
                </a:solidFill>
                <a:latin typeface="Arial" panose="020B0604020202020204" pitchFamily="34" charset="0"/>
                <a:ea typeface="League Gothic"/>
                <a:cs typeface="Arial" panose="020B0604020202020204" pitchFamily="34" charset="0"/>
                <a:sym typeface="League Gothic"/>
              </a:rPr>
              <a:t>Maslinda</a:t>
            </a:r>
            <a:r>
              <a:rPr lang="en-US" sz="1800" b="1" dirty="0">
                <a:solidFill>
                  <a:srgbClr val="000000"/>
                </a:solidFill>
                <a:latin typeface="Arial" panose="020B0604020202020204" pitchFamily="34" charset="0"/>
                <a:ea typeface="League Gothic"/>
                <a:cs typeface="Arial" panose="020B0604020202020204" pitchFamily="34" charset="0"/>
                <a:sym typeface="League Gothic"/>
              </a:rPr>
              <a:t> binti Sabri</a:t>
            </a:r>
          </a:p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1800" b="1" dirty="0">
                <a:solidFill>
                  <a:srgbClr val="000000"/>
                </a:solidFill>
                <a:latin typeface="Arial" panose="020B0604020202020204" pitchFamily="34" charset="0"/>
                <a:ea typeface="League Gothic"/>
                <a:cs typeface="Arial" panose="020B0604020202020204" pitchFamily="34" charset="0"/>
                <a:sym typeface="League Gothic"/>
              </a:rPr>
              <a:t>Department of Civil Engineering, </a:t>
            </a:r>
          </a:p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1800" b="1" dirty="0" err="1">
                <a:solidFill>
                  <a:srgbClr val="000000"/>
                </a:solidFill>
                <a:latin typeface="Arial" panose="020B0604020202020204" pitchFamily="34" charset="0"/>
                <a:ea typeface="League Gothic"/>
                <a:cs typeface="Arial" panose="020B0604020202020204" pitchFamily="34" charset="0"/>
                <a:sym typeface="League Gothic"/>
              </a:rPr>
              <a:t>Politeknik</a:t>
            </a:r>
            <a:r>
              <a:rPr lang="en-US" sz="1800" b="1" dirty="0">
                <a:solidFill>
                  <a:srgbClr val="000000"/>
                </a:solidFill>
                <a:latin typeface="Arial" panose="020B0604020202020204" pitchFamily="34" charset="0"/>
                <a:ea typeface="League Gothic"/>
                <a:cs typeface="Arial" panose="020B0604020202020204" pitchFamily="34" charset="0"/>
                <a:sym typeface="League Gothic"/>
              </a:rPr>
              <a:t> Kota Bharu, Malaysia</a:t>
            </a:r>
            <a:endParaRPr lang="en-MY" dirty="0"/>
          </a:p>
        </p:txBody>
      </p:sp>
      <p:sp>
        <p:nvSpPr>
          <p:cNvPr id="25" name="TextBox 28">
            <a:extLst>
              <a:ext uri="{FF2B5EF4-FFF2-40B4-BE49-F238E27FC236}">
                <a16:creationId xmlns:a16="http://schemas.microsoft.com/office/drawing/2014/main" id="{6256333F-6A43-37A5-FAAC-4C0DF9C3C7A5}"/>
              </a:ext>
            </a:extLst>
          </p:cNvPr>
          <p:cNvSpPr txBox="1"/>
          <p:nvPr/>
        </p:nvSpPr>
        <p:spPr>
          <a:xfrm>
            <a:off x="11661093" y="3964554"/>
            <a:ext cx="1622333" cy="7020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40"/>
              </a:lnSpc>
              <a:spcBef>
                <a:spcPct val="0"/>
              </a:spcBef>
            </a:pPr>
            <a:r>
              <a:rPr lang="en-US" sz="3500" b="1" dirty="0">
                <a:solidFill>
                  <a:srgbClr val="000000"/>
                </a:solidFill>
                <a:latin typeface="Arial" panose="020B0604020202020204" pitchFamily="34" charset="0"/>
                <a:ea typeface="League Gothic"/>
                <a:cs typeface="Arial" panose="020B0604020202020204" pitchFamily="34" charset="0"/>
                <a:sym typeface="League Gothic"/>
              </a:rPr>
              <a:t>TITLE:</a:t>
            </a:r>
          </a:p>
        </p:txBody>
      </p:sp>
    </p:spTree>
    <p:extLst>
      <p:ext uri="{BB962C8B-B14F-4D97-AF65-F5344CB8AC3E}">
        <p14:creationId xmlns:p14="http://schemas.microsoft.com/office/powerpoint/2010/main" val="6980165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tage with chairs and a stage with lights&#10;&#10;AI-generated content may be incorrect.">
            <a:extLst>
              <a:ext uri="{FF2B5EF4-FFF2-40B4-BE49-F238E27FC236}">
                <a16:creationId xmlns:a16="http://schemas.microsoft.com/office/drawing/2014/main" id="{D88CA81D-7F10-5C09-2C28-34E2E55DC34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" y="0"/>
            <a:ext cx="18285538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3507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DD5264-992B-A5E2-16AA-1AF61F4903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tage with chairs and a stage with lights&#10;&#10;AI-generated content may be incorrect.">
            <a:extLst>
              <a:ext uri="{FF2B5EF4-FFF2-40B4-BE49-F238E27FC236}">
                <a16:creationId xmlns:a16="http://schemas.microsoft.com/office/drawing/2014/main" id="{5D96282E-B6D8-579A-D18F-208965232DB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" y="0"/>
            <a:ext cx="18285538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9195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33</Words>
  <Application>Microsoft Office PowerPoint</Application>
  <PresentationFormat>Custom</PresentationFormat>
  <Paragraphs>9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6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TEMPLATE</dc:title>
  <dc:creator>ThinkCentre M90a</dc:creator>
  <cp:lastModifiedBy>ASMAA' HUSSEIN</cp:lastModifiedBy>
  <cp:revision>2</cp:revision>
  <dcterms:created xsi:type="dcterms:W3CDTF">2006-08-16T00:00:00Z</dcterms:created>
  <dcterms:modified xsi:type="dcterms:W3CDTF">2025-02-06T05:25:10Z</dcterms:modified>
  <dc:identifier>DAGeCIt_Cag</dc:identifier>
</cp:coreProperties>
</file>